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画像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画像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画像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画像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画像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画像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画像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3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1.png"/><Relationship Id="rId3" Type="http://schemas.openxmlformats.org/officeDocument/2006/relationships/hyperlink" Target="https://yrm006.wordpress.com/" TargetMode="Externa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8.tif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9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2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11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11.png"/><Relationship Id="rId9" Type="http://schemas.openxmlformats.org/officeDocument/2006/relationships/image" Target="../media/image38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hyperlink" Target="http://ichigojam.net/IchigoJam.htm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SPRESENSE x IchigoJam</a:t>
            </a:r>
          </a:p>
        </p:txBody>
      </p:sp>
      <p:pic>
        <p:nvPicPr>
          <p:cNvPr id="24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86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7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09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LED : WAIT LIST RUN GOTO SAVE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　SPR.PLAY</a:t>
            </a:r>
          </a:p>
        </p:txBody>
      </p:sp>
      <p:sp>
        <p:nvSpPr>
          <p:cNvPr id="1094" name="20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20コ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097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098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099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100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101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102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103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104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105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106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107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108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109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110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111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112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113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114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115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116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117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118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119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120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121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122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123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24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125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126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127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128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129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130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136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13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141" name="子供達が開発して販売もしたカニ型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子供達が開発して販売もしたカニ型ロボット！</a:t>
            </a:r>
          </a:p>
        </p:txBody>
      </p:sp>
      <p:pic>
        <p:nvPicPr>
          <p:cNvPr id="11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7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5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261"/>
          <a:stretch>
            <a:fillRect/>
          </a:stretch>
        </p:blipFill>
        <p:spPr>
          <a:xfrm>
            <a:off x="0" y="168808"/>
            <a:ext cx="13004800" cy="7373227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ベーマガ復活！（電子工作マガジン）by 電波新聞社…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ベーマガ復活！（電子工作マガジン）by 電波新聞社</a:t>
            </a:r>
          </a:p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プログラムが掲載されると原稿料5,000円もらえる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小中学生向けコンテスト…"/>
          <p:cNvSpPr txBox="1"/>
          <p:nvPr/>
        </p:nvSpPr>
        <p:spPr>
          <a:xfrm>
            <a:off x="912494" y="3933825"/>
            <a:ext cx="52920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小中学生向けコンテスト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「PCNこどもプロコン」</a:t>
            </a:r>
          </a:p>
        </p:txBody>
      </p:sp>
      <p:pic>
        <p:nvPicPr>
          <p:cNvPr id="115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250" y="5735610"/>
            <a:ext cx="2024579" cy="1518434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ノートPC、3Dプリンターなど…"/>
          <p:cNvSpPr txBox="1"/>
          <p:nvPr/>
        </p:nvSpPr>
        <p:spPr>
          <a:xfrm>
            <a:off x="903449" y="7811229"/>
            <a:ext cx="531018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ノートPC、3Dプリンターなど</a:t>
            </a:r>
            <a:endParaRPr b="1"/>
          </a:p>
          <a:p>
            <a: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豪華副賞がもらえる！</a:t>
            </a:r>
          </a:p>
        </p:txBody>
      </p:sp>
      <p:sp>
        <p:nvSpPr>
          <p:cNvPr id="1158" name="http://pcn.club/contest/"/>
          <p:cNvSpPr txBox="1"/>
          <p:nvPr/>
        </p:nvSpPr>
        <p:spPr>
          <a:xfrm>
            <a:off x="8055795" y="7715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15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700053"/>
            <a:ext cx="5701939" cy="380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後援：総務省、文科省、経産省、IT総合室…"/>
          <p:cNvSpPr txBox="1"/>
          <p:nvPr/>
        </p:nvSpPr>
        <p:spPr>
          <a:xfrm>
            <a:off x="6999511" y="86510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16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1829" y="0"/>
            <a:ext cx="13048458" cy="3262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637035" y="-282972"/>
            <a:ext cx="11730730" cy="7902080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日本中世界中に仲間がいるよ！…"/>
          <p:cNvSpPr txBox="1"/>
          <p:nvPr/>
        </p:nvSpPr>
        <p:spPr>
          <a:xfrm>
            <a:off x="2352801" y="7910189"/>
            <a:ext cx="829919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日本中世界中に仲間がいるよ！ </a:t>
            </a:r>
          </a:p>
          <a:p>
            <a:pPr>
              <a:defRPr sz="4000"/>
            </a:pPr>
            <a:r>
              <a:t>プログラミングネットワーク、PCN</a:t>
            </a:r>
          </a:p>
        </p:txBody>
      </p:sp>
      <p:sp>
        <p:nvSpPr>
          <p:cNvPr id="1165" name="photo by PCN yrm https://yrm006.wordpress.com/"/>
          <p:cNvSpPr txBox="1"/>
          <p:nvPr/>
        </p:nvSpPr>
        <p:spPr>
          <a:xfrm>
            <a:off x="7164860" y="7031566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こどもパソコン IchigoJam"/>
          <p:cNvSpPr txBox="1"/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pic>
        <p:nvPicPr>
          <p:cNvPr id="116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9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1170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スプレッセンス</a:t>
            </a:r>
          </a:p>
        </p:txBody>
      </p:sp>
      <p:sp>
        <p:nvSpPr>
          <p:cNvPr id="1171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1172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9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294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29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295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5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17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7" name="本資料はどなたでも自由に活用可能なオープンデータです…"/>
          <p:cNvSpPr txBox="1"/>
          <p:nvPr/>
        </p:nvSpPr>
        <p:spPr>
          <a:xfrm>
            <a:off x="3387724" y="8052450"/>
            <a:ext cx="7316979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本資料はどなたでも自由に活用可能なオープンデータです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制作：株式会社 jig.jp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178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9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180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181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98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03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0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7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08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09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0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1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12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13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17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1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18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この LED をつけてもらおう"/>
          <p:cNvSpPr txBox="1"/>
          <p:nvPr>
            <p:ph type="title"/>
          </p:nvPr>
        </p:nvSpPr>
        <p:spPr>
          <a:xfrm>
            <a:off x="2267435" y="77557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2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0727" y="-102215"/>
            <a:ext cx="3594632" cy="7558804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矢印"/>
          <p:cNvSpPr/>
          <p:nvPr/>
        </p:nvSpPr>
        <p:spPr>
          <a:xfrm rot="16200000">
            <a:off x="2059346" y="5998382"/>
            <a:ext cx="13677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23" name="画像" descr="画像"/>
          <p:cNvPicPr>
            <a:picLocks noChangeAspect="1"/>
          </p:cNvPicPr>
          <p:nvPr/>
        </p:nvPicPr>
        <p:blipFill>
          <a:blip r:embed="rId3">
            <a:extLst/>
          </a:blip>
          <a:srcRect l="45100" t="5167" r="25611" b="41002"/>
          <a:stretch>
            <a:fillRect/>
          </a:stretch>
        </p:blipFill>
        <p:spPr>
          <a:xfrm>
            <a:off x="6981575" y="499013"/>
            <a:ext cx="5452585" cy="6062388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矢印"/>
          <p:cNvSpPr/>
          <p:nvPr/>
        </p:nvSpPr>
        <p:spPr>
          <a:xfrm rot="16200000">
            <a:off x="8275665" y="4845129"/>
            <a:ext cx="304053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27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3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3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3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5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6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42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4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4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4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47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48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349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350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54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5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6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6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6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6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75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376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38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7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8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2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0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0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4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1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1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1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22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27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1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37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3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8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439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2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443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444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445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446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7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2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3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4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455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459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456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7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8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60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3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5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6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4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1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472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4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これがエコですごいコンピューター！…"/>
          <p:cNvSpPr txBox="1"/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48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"/>
          <p:cNvSpPr txBox="1"/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pic>
        <p:nvPicPr>
          <p:cNvPr id="2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スプレッセンス</a:t>
            </a:r>
          </a:p>
        </p:txBody>
      </p:sp>
      <p:sp>
        <p:nvSpPr>
          <p:cNvPr id="258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259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PRESENSEのコンピューター…"/>
          <p:cNvSpPr txBox="1"/>
          <p:nvPr/>
        </p:nvSpPr>
        <p:spPr>
          <a:xfrm>
            <a:off x="0" y="6979708"/>
            <a:ext cx="13004800" cy="217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SPRESENSEのコンピューター</a:t>
            </a:r>
          </a:p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pic>
        <p:nvPicPr>
          <p:cNvPr id="485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7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1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CPU</a:t>
            </a:r>
          </a:p>
        </p:txBody>
      </p:sp>
      <p:sp>
        <p:nvSpPr>
          <p:cNvPr id="492" name="１秒に9億回！…"/>
          <p:cNvSpPr txBox="1"/>
          <p:nvPr/>
        </p:nvSpPr>
        <p:spPr>
          <a:xfrm>
            <a:off x="-1" y="7023100"/>
            <a:ext cx="130048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9億回</a:t>
            </a:r>
            <a:r>
              <a:t>！</a:t>
            </a:r>
          </a:p>
          <a:p>
            <a:pPr>
              <a:defRPr sz="5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（1.56億回 x 6コア）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Table 1"/>
          <p:cNvGraphicFramePr/>
          <p:nvPr/>
        </p:nvGraphicFramePr>
        <p:xfrm>
          <a:off x="-1" y="-66731"/>
          <a:ext cx="13004801" cy="9753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51200"/>
                <a:gridCol w="3251200"/>
                <a:gridCol w="3251200"/>
                <a:gridCol w="3251200"/>
              </a:tblGrid>
              <a:tr h="3343696"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</a:tr>
              <a:tr h="165674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SPRESENSE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15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4090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
DGX GH200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18027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9億回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35兆回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1300兆回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9401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SPRESENSE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3.8万台分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144万台分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11億台分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5729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6000円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?億円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95" name="(C)SONY"/>
          <p:cNvSpPr txBox="1"/>
          <p:nvPr/>
        </p:nvSpPr>
        <p:spPr>
          <a:xfrm>
            <a:off x="1300162" y="2823831"/>
            <a:ext cx="848140" cy="23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(C)SONY</a:t>
            </a:r>
          </a:p>
        </p:txBody>
      </p:sp>
      <p:sp>
        <p:nvSpPr>
          <p:cNvPr id="496" name="(C)Apple"/>
          <p:cNvSpPr txBox="1"/>
          <p:nvPr/>
        </p:nvSpPr>
        <p:spPr>
          <a:xfrm>
            <a:off x="4373480" y="2369309"/>
            <a:ext cx="837118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(C)Apple</a:t>
            </a:r>
          </a:p>
        </p:txBody>
      </p:sp>
      <p:sp>
        <p:nvSpPr>
          <p:cNvPr id="497" name="(C)NVIDIA"/>
          <p:cNvSpPr txBox="1"/>
          <p:nvPr/>
        </p:nvSpPr>
        <p:spPr>
          <a:xfrm>
            <a:off x="7452454" y="2301382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sp>
        <p:nvSpPr>
          <p:cNvPr id="498" name="(C)NVIDIA"/>
          <p:cNvSpPr txBox="1"/>
          <p:nvPr/>
        </p:nvSpPr>
        <p:spPr>
          <a:xfrm>
            <a:off x="10814374" y="2355355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pic>
        <p:nvPicPr>
          <p:cNvPr id="499" name="pasted-image-small.png" descr="pasted-image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7312" y="757845"/>
            <a:ext cx="1309454" cy="161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6459" y="817332"/>
            <a:ext cx="2221655" cy="122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16544" y="1159717"/>
            <a:ext cx="2945325" cy="541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9505" y="186901"/>
            <a:ext cx="1309454" cy="275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11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0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12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13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19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1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0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21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2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3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4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2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28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9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30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31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534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35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539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36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7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8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0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5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546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547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5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これがエコですごいコンピューター！…"/>
          <p:cNvSpPr txBox="1"/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262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56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55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560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55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5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564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5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66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0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1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2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3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575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5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580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58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3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587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5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5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59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59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5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00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0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09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10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17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1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2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円形"/>
          <p:cNvSpPr/>
          <p:nvPr/>
        </p:nvSpPr>
        <p:spPr>
          <a:xfrm>
            <a:off x="2032000" y="5986264"/>
            <a:ext cx="1028370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3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3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3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645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646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50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51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55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65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音をならそう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音をならそう</a:t>
            </a:r>
          </a:p>
        </p:txBody>
      </p:sp>
      <p:pic>
        <p:nvPicPr>
          <p:cNvPr id="6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PR.PLAY0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SPR.PLAY0</a:t>
            </a:r>
          </a:p>
        </p:txBody>
      </p:sp>
      <p:pic>
        <p:nvPicPr>
          <p:cNvPr id="6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SPRESENSE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SPRESENSE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専用コマンド</a:t>
            </a:r>
          </a:p>
        </p:txBody>
      </p:sp>
      <p:grpSp>
        <p:nvGrpSpPr>
          <p:cNvPr id="66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6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67" name="る…"/>
          <p:cNvSpPr txBox="1"/>
          <p:nvPr/>
        </p:nvSpPr>
        <p:spPr>
          <a:xfrm>
            <a:off x="2067107" y="38580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668" name="矢印"/>
          <p:cNvSpPr/>
          <p:nvPr/>
        </p:nvSpPr>
        <p:spPr>
          <a:xfrm rot="16200000">
            <a:off x="2661692" y="35639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PR.PLAY1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SPR.PLAY</a:t>
            </a:r>
            <a:r>
              <a:rPr>
                <a:solidFill>
                  <a:schemeClr val="accent5"/>
                </a:solidFill>
              </a:rPr>
              <a:t>1</a:t>
            </a:r>
          </a:p>
        </p:txBody>
      </p:sp>
      <p:pic>
        <p:nvPicPr>
          <p:cNvPr id="6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0から9まで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0から9まで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使えるよ</a:t>
            </a:r>
          </a:p>
        </p:txBody>
      </p:sp>
      <p:grpSp>
        <p:nvGrpSpPr>
          <p:cNvPr id="67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7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1 SPR.PLAY1…"/>
          <p:cNvSpPr txBox="1"/>
          <p:nvPr/>
        </p:nvSpPr>
        <p:spPr>
          <a:xfrm>
            <a:off x="1626658" y="1929209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SPR.PLAY1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679" name="なんどもなら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なんどもならそう</a:t>
            </a:r>
          </a:p>
        </p:txBody>
      </p:sp>
      <p:pic>
        <p:nvPicPr>
          <p:cNvPr id="6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86" name="グループ"/>
          <p:cNvGrpSpPr/>
          <p:nvPr/>
        </p:nvGrpSpPr>
        <p:grpSpPr>
          <a:xfrm>
            <a:off x="8819957" y="1990592"/>
            <a:ext cx="464333" cy="482564"/>
            <a:chOff x="0" y="0"/>
            <a:chExt cx="464331" cy="482563"/>
          </a:xfrm>
        </p:grpSpPr>
        <p:sp>
          <p:nvSpPr>
            <p:cNvPr id="68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0" name="グループ"/>
          <p:cNvGrpSpPr/>
          <p:nvPr/>
        </p:nvGrpSpPr>
        <p:grpSpPr>
          <a:xfrm>
            <a:off x="6999624" y="2837277"/>
            <a:ext cx="464333" cy="482564"/>
            <a:chOff x="0" y="0"/>
            <a:chExt cx="464331" cy="482563"/>
          </a:xfrm>
        </p:grpSpPr>
        <p:sp>
          <p:nvSpPr>
            <p:cNvPr id="68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4" name="グループ"/>
          <p:cNvGrpSpPr/>
          <p:nvPr/>
        </p:nvGrpSpPr>
        <p:grpSpPr>
          <a:xfrm>
            <a:off x="6308334" y="3675477"/>
            <a:ext cx="464332" cy="482564"/>
            <a:chOff x="0" y="0"/>
            <a:chExt cx="464331" cy="482563"/>
          </a:xfrm>
        </p:grpSpPr>
        <p:sp>
          <p:nvSpPr>
            <p:cNvPr id="69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リズム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リズムロボット</a:t>
            </a:r>
          </a:p>
          <a:p>
            <a:pPr/>
            <a:r>
              <a:t>できた！</a:t>
            </a:r>
          </a:p>
        </p:txBody>
      </p:sp>
      <p:pic>
        <p:nvPicPr>
          <p:cNvPr id="69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70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05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701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2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3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4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0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708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71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9795" y="765162"/>
            <a:ext cx="1985210" cy="4174508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矢印"/>
          <p:cNvSpPr/>
          <p:nvPr/>
        </p:nvSpPr>
        <p:spPr>
          <a:xfrm>
            <a:off x="7013442" y="14478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722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718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9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1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2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72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730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33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3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73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3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738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1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4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4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747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49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750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751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752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7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757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62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6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6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6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7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吹き出し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4" name="あたらしくプログラムつくる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あたらしくプログラムつくる</a:t>
            </a:r>
          </a:p>
        </p:txBody>
      </p:sp>
      <p:pic>
        <p:nvPicPr>
          <p:cNvPr id="77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7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782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786" name="グループ"/>
          <p:cNvGrpSpPr/>
          <p:nvPr/>
        </p:nvGrpSpPr>
        <p:grpSpPr>
          <a:xfrm>
            <a:off x="8953361" y="3928944"/>
            <a:ext cx="891680" cy="926692"/>
            <a:chOff x="0" y="0"/>
            <a:chExt cx="891678" cy="926690"/>
          </a:xfrm>
        </p:grpSpPr>
        <p:sp>
          <p:nvSpPr>
            <p:cNvPr id="78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87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788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9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790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91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9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7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801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802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3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807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80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81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1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819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2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822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823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824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825" name="あるかないかで、きおく…"/>
          <p:cNvSpPr txBox="1"/>
          <p:nvPr/>
        </p:nvSpPr>
        <p:spPr>
          <a:xfrm>
            <a:off x="91371" y="3800837"/>
            <a:ext cx="5396790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1258万コきおくできるよ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828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829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830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31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2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3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4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5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836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837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41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838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9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0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42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847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848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849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0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851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2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853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4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855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6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57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8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62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859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0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1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63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66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867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8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871" name="40 WAIT0: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WAIT0:GOTO20</a:t>
            </a:r>
          </a:p>
        </p:txBody>
      </p:sp>
      <p:pic>
        <p:nvPicPr>
          <p:cNvPr id="8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78" name="グループ"/>
          <p:cNvGrpSpPr/>
          <p:nvPr/>
        </p:nvGrpSpPr>
        <p:grpSpPr>
          <a:xfrm>
            <a:off x="8952866" y="3317511"/>
            <a:ext cx="687068" cy="714045"/>
            <a:chOff x="0" y="0"/>
            <a:chExt cx="687066" cy="714044"/>
          </a:xfrm>
        </p:grpSpPr>
        <p:sp>
          <p:nvSpPr>
            <p:cNvPr id="875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6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7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8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円形"/>
          <p:cNvSpPr/>
          <p:nvPr/>
        </p:nvSpPr>
        <p:spPr>
          <a:xfrm>
            <a:off x="2032000" y="5986264"/>
            <a:ext cx="1028370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88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9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57997"/>
            <a:ext cx="13004800" cy="8527739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ボタンをつかおう！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ボタンをつかおう！</a:t>
            </a:r>
          </a:p>
        </p:txBody>
      </p:sp>
      <p:sp>
        <p:nvSpPr>
          <p:cNvPr id="896" name="矢印"/>
          <p:cNvSpPr/>
          <p:nvPr/>
        </p:nvSpPr>
        <p:spPr>
          <a:xfrm rot="5400000">
            <a:off x="5440616" y="6632971"/>
            <a:ext cx="2123568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ちょっとま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ちょっとまって</a:t>
            </a:r>
          </a:p>
        </p:txBody>
      </p:sp>
      <p:sp>
        <p:nvSpPr>
          <p:cNvPr id="899" name="35 WAIT3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pic>
        <p:nvPicPr>
          <p:cNvPr id="9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906" name="グループ"/>
          <p:cNvGrpSpPr/>
          <p:nvPr/>
        </p:nvGrpSpPr>
        <p:grpSpPr>
          <a:xfrm>
            <a:off x="4973533" y="3317511"/>
            <a:ext cx="687068" cy="714045"/>
            <a:chOff x="0" y="0"/>
            <a:chExt cx="687066" cy="714044"/>
          </a:xfrm>
        </p:grpSpPr>
        <p:sp>
          <p:nvSpPr>
            <p:cNvPr id="903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4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5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37 X=X+BTN()*2-1"/>
          <p:cNvSpPr txBox="1"/>
          <p:nvPr/>
        </p:nvSpPr>
        <p:spPr>
          <a:xfrm>
            <a:off x="312307" y="3780366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X=X+BTN()*2-1</a:t>
            </a:r>
          </a:p>
        </p:txBody>
      </p:sp>
      <p:sp>
        <p:nvSpPr>
          <p:cNvPr id="909" name="ボタン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ボタンでそうさ</a:t>
            </a:r>
          </a:p>
        </p:txBody>
      </p:sp>
      <p:sp>
        <p:nvSpPr>
          <p:cNvPr id="910" name="とめる(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とめる(ESC）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11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12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3" name="かっこ…"/>
          <p:cNvSpPr txBox="1"/>
          <p:nvPr/>
        </p:nvSpPr>
        <p:spPr>
          <a:xfrm>
            <a:off x="3867588" y="11214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14" name="矢印"/>
          <p:cNvSpPr/>
          <p:nvPr/>
        </p:nvSpPr>
        <p:spPr>
          <a:xfrm flipH="1" rot="16200000">
            <a:off x="5315992" y="305470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5" name="かっこ…"/>
          <p:cNvSpPr txBox="1"/>
          <p:nvPr/>
        </p:nvSpPr>
        <p:spPr>
          <a:xfrm>
            <a:off x="5854600" y="11214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16" name="矢印"/>
          <p:cNvSpPr/>
          <p:nvPr/>
        </p:nvSpPr>
        <p:spPr>
          <a:xfrm flipH="1" rot="16200000">
            <a:off x="5810944" y="30547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20" name="グループ"/>
          <p:cNvGrpSpPr/>
          <p:nvPr/>
        </p:nvGrpSpPr>
        <p:grpSpPr>
          <a:xfrm>
            <a:off x="8607034" y="3726674"/>
            <a:ext cx="534513" cy="547652"/>
            <a:chOff x="0" y="0"/>
            <a:chExt cx="534512" cy="547650"/>
          </a:xfrm>
        </p:grpSpPr>
        <p:sp>
          <p:nvSpPr>
            <p:cNvPr id="91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21" name="矢印"/>
          <p:cNvSpPr/>
          <p:nvPr/>
        </p:nvSpPr>
        <p:spPr>
          <a:xfrm rot="16200000">
            <a:off x="3267059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2" name="矢印"/>
          <p:cNvSpPr/>
          <p:nvPr/>
        </p:nvSpPr>
        <p:spPr>
          <a:xfrm rot="16200000">
            <a:off x="6314711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3" name="Shift+れ"/>
          <p:cNvSpPr txBox="1"/>
          <p:nvPr/>
        </p:nvSpPr>
        <p:spPr>
          <a:xfrm>
            <a:off x="2356660" y="4612944"/>
            <a:ext cx="25348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Shift+れ</a:t>
            </a:r>
          </a:p>
        </p:txBody>
      </p:sp>
      <p:sp>
        <p:nvSpPr>
          <p:cNvPr id="924" name="Shift+け"/>
          <p:cNvSpPr txBox="1"/>
          <p:nvPr/>
        </p:nvSpPr>
        <p:spPr>
          <a:xfrm>
            <a:off x="5404312" y="4612944"/>
            <a:ext cx="2534842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40 IF SCR(X,5)=0 GOTO20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IF SCR(X,5)=0 GOTO20</a:t>
            </a:r>
          </a:p>
        </p:txBody>
      </p:sp>
      <p:sp>
        <p:nvSpPr>
          <p:cNvPr id="927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928" name="とめる（TAB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とめる（TAB）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29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30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1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32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36" name="グループ"/>
          <p:cNvGrpSpPr/>
          <p:nvPr/>
        </p:nvGrpSpPr>
        <p:grpSpPr>
          <a:xfrm>
            <a:off x="12010634" y="3794407"/>
            <a:ext cx="534513" cy="547652"/>
            <a:chOff x="0" y="0"/>
            <a:chExt cx="534512" cy="547650"/>
          </a:xfrm>
        </p:grpSpPr>
        <p:sp>
          <p:nvSpPr>
            <p:cNvPr id="93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37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38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9" name="イコール…"/>
          <p:cNvSpPr txBox="1"/>
          <p:nvPr/>
        </p:nvSpPr>
        <p:spPr>
          <a:xfrm>
            <a:off x="6967653" y="4797888"/>
            <a:ext cx="240605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40" name="矢印"/>
          <p:cNvSpPr/>
          <p:nvPr/>
        </p:nvSpPr>
        <p:spPr>
          <a:xfrm rot="16200000">
            <a:off x="7233691" y="45291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はじっこはむてき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はじっこはむてき？</a:t>
            </a:r>
          </a:p>
        </p:txBody>
      </p:sp>
      <p:pic>
        <p:nvPicPr>
          <p:cNvPr id="9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57997"/>
            <a:ext cx="13004800" cy="852773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USBでんげんをつなごう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USBでんげんをつなごう</a:t>
            </a:r>
          </a:p>
        </p:txBody>
      </p:sp>
      <p:sp>
        <p:nvSpPr>
          <p:cNvPr id="279" name="矢印"/>
          <p:cNvSpPr/>
          <p:nvPr/>
        </p:nvSpPr>
        <p:spPr>
          <a:xfrm rot="16200000">
            <a:off x="644282" y="2111771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38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38 X=X&amp;31</a:t>
            </a:r>
          </a:p>
        </p:txBody>
      </p:sp>
      <p:sp>
        <p:nvSpPr>
          <p:cNvPr id="946" name="はじっこワー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はじっこワープ</a:t>
            </a:r>
          </a:p>
        </p:txBody>
      </p:sp>
      <p:sp>
        <p:nvSpPr>
          <p:cNvPr id="947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48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949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0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51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55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95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50 SPR.PLAY9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50 SPR.PLAY9</a:t>
            </a:r>
          </a:p>
        </p:txBody>
      </p:sp>
      <p:grpSp>
        <p:nvGrpSpPr>
          <p:cNvPr id="961" name="グループ"/>
          <p:cNvGrpSpPr/>
          <p:nvPr/>
        </p:nvGrpSpPr>
        <p:grpSpPr>
          <a:xfrm>
            <a:off x="6634300" y="3832507"/>
            <a:ext cx="534513" cy="547652"/>
            <a:chOff x="0" y="0"/>
            <a:chExt cx="534512" cy="547650"/>
          </a:xfrm>
        </p:grpSpPr>
        <p:sp>
          <p:nvSpPr>
            <p:cNvPr id="95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62" name="効果音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効果音をつけよう</a:t>
            </a:r>
          </a:p>
        </p:txBody>
      </p:sp>
      <p:sp>
        <p:nvSpPr>
          <p:cNvPr id="963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64" name="る…"/>
          <p:cNvSpPr txBox="1"/>
          <p:nvPr/>
        </p:nvSpPr>
        <p:spPr>
          <a:xfrm>
            <a:off x="2596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965" name="矢印"/>
          <p:cNvSpPr/>
          <p:nvPr/>
        </p:nvSpPr>
        <p:spPr>
          <a:xfrm rot="16200000">
            <a:off x="3296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9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ゲーム大会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ゲーム大会！</a:t>
            </a:r>
          </a:p>
        </p:txBody>
      </p:sp>
      <p:pic>
        <p:nvPicPr>
          <p:cNvPr id="9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かくにん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かくにん！</a:t>
            </a:r>
          </a:p>
        </p:txBody>
      </p:sp>
      <p:sp>
        <p:nvSpPr>
          <p:cNvPr id="97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7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982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X=X+BTN()*2-1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X=X&amp;31</a:t>
            </a:r>
            <a:br/>
            <a:r>
              <a:t>40 IF SCR(X,5)=0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SPR.PLAY9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983" name="線"/>
          <p:cNvSpPr/>
          <p:nvPr/>
        </p:nvSpPr>
        <p:spPr>
          <a:xfrm>
            <a:off x="7035107" y="3055242"/>
            <a:ext cx="3452984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4" name="線"/>
          <p:cNvSpPr/>
          <p:nvPr/>
        </p:nvSpPr>
        <p:spPr>
          <a:xfrm>
            <a:off x="10461590" y="3018901"/>
            <a:ext cx="1" cy="202574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5" name="線"/>
          <p:cNvSpPr/>
          <p:nvPr/>
        </p:nvSpPr>
        <p:spPr>
          <a:xfrm flipV="1">
            <a:off x="432258" y="5641809"/>
            <a:ext cx="1" cy="48260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6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987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88" name="線"/>
          <p:cNvSpPr/>
          <p:nvPr/>
        </p:nvSpPr>
        <p:spPr>
          <a:xfrm flipV="1">
            <a:off x="432258" y="3008487"/>
            <a:ext cx="1" cy="249293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9" name="線"/>
          <p:cNvSpPr/>
          <p:nvPr/>
        </p:nvSpPr>
        <p:spPr>
          <a:xfrm flipV="1">
            <a:off x="432258" y="2390609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0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991" name="じぶんキャラのいちに、…"/>
          <p:cNvSpPr txBox="1"/>
          <p:nvPr/>
        </p:nvSpPr>
        <p:spPr>
          <a:xfrm>
            <a:off x="6959817" y="5985608"/>
            <a:ext cx="536829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じぶんキャラのいちに、</a:t>
            </a:r>
          </a:p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なければくりかえし（ループ）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4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5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6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997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98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99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000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01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02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03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004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05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06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007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08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09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010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1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2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3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14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かいぞうしよう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かいぞうしよう！</a:t>
            </a:r>
          </a:p>
        </p:txBody>
      </p:sp>
      <p:pic>
        <p:nvPicPr>
          <p:cNvPr id="101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X=X+BTN()*2-1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X=X&amp;31</a:t>
            </a:r>
            <a:br/>
            <a:r>
              <a:t>40 IF SCR(X,5)=0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SPR.PLAY9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020" name="キャラをかえよう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キャラをかえよう</a:t>
            </a:r>
          </a:p>
        </p:txBody>
      </p:sp>
      <p:sp>
        <p:nvSpPr>
          <p:cNvPr id="1021" name="Alt+E"/>
          <p:cNvSpPr txBox="1"/>
          <p:nvPr/>
        </p:nvSpPr>
        <p:spPr>
          <a:xfrm>
            <a:off x="8720947" y="1491349"/>
            <a:ext cx="1686819" cy="114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Alt+E</a:t>
            </a:r>
          </a:p>
        </p:txBody>
      </p:sp>
      <p:sp>
        <p:nvSpPr>
          <p:cNvPr id="1022" name="矢印"/>
          <p:cNvSpPr/>
          <p:nvPr/>
        </p:nvSpPr>
        <p:spPr>
          <a:xfrm flipH="1" rot="16200000">
            <a:off x="9269578" y="2498016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3" name="1. カーソルを移動…"/>
          <p:cNvSpPr txBox="1"/>
          <p:nvPr/>
        </p:nvSpPr>
        <p:spPr>
          <a:xfrm>
            <a:off x="5181817" y="6715857"/>
            <a:ext cx="6995392" cy="264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1. カーソルを移動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2. 今のキャラをバックスペースで消す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3. 新しいキャラをかいて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4. 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15 CLT…"/>
          <p:cNvSpPr txBox="1"/>
          <p:nvPr/>
        </p:nvSpPr>
        <p:spPr>
          <a:xfrm>
            <a:off x="329670" y="3428999"/>
            <a:ext cx="1271885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CLT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56 ?TICK()</a:t>
            </a:r>
          </a:p>
        </p:txBody>
      </p:sp>
      <p:grpSp>
        <p:nvGrpSpPr>
          <p:cNvPr id="1029" name="グループ"/>
          <p:cNvGrpSpPr/>
          <p:nvPr/>
        </p:nvGrpSpPr>
        <p:grpSpPr>
          <a:xfrm>
            <a:off x="5550567" y="4196574"/>
            <a:ext cx="534513" cy="547652"/>
            <a:chOff x="0" y="0"/>
            <a:chExt cx="534512" cy="547650"/>
          </a:xfrm>
        </p:grpSpPr>
        <p:sp>
          <p:nvSpPr>
            <p:cNvPr id="102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30" name="スコア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スコアをつけよう</a:t>
            </a:r>
          </a:p>
        </p:txBody>
      </p:sp>
      <p:sp>
        <p:nvSpPr>
          <p:cNvPr id="1031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grpSp>
        <p:nvGrpSpPr>
          <p:cNvPr id="1035" name="グループ"/>
          <p:cNvGrpSpPr/>
          <p:nvPr/>
        </p:nvGrpSpPr>
        <p:grpSpPr>
          <a:xfrm>
            <a:off x="3577833" y="3392241"/>
            <a:ext cx="534514" cy="547652"/>
            <a:chOff x="0" y="0"/>
            <a:chExt cx="534512" cy="547650"/>
          </a:xfrm>
        </p:grpSpPr>
        <p:sp>
          <p:nvSpPr>
            <p:cNvPr id="103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82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283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60 WAIT60:RUN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60 WAIT60:RUN</a:t>
            </a:r>
          </a:p>
        </p:txBody>
      </p:sp>
      <p:sp>
        <p:nvSpPr>
          <p:cNvPr id="1038" name="自動で実行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自動で実行！</a:t>
            </a:r>
          </a:p>
        </p:txBody>
      </p:sp>
      <p:sp>
        <p:nvSpPr>
          <p:cNvPr id="1039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grpSp>
        <p:nvGrpSpPr>
          <p:cNvPr id="1043" name="グループ"/>
          <p:cNvGrpSpPr/>
          <p:nvPr/>
        </p:nvGrpSpPr>
        <p:grpSpPr>
          <a:xfrm>
            <a:off x="7235433" y="3840974"/>
            <a:ext cx="534513" cy="547652"/>
            <a:chOff x="0" y="0"/>
            <a:chExt cx="534512" cy="547650"/>
          </a:xfrm>
        </p:grpSpPr>
        <p:sp>
          <p:nvSpPr>
            <p:cNvPr id="104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104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1048" name="ほぞん（0〜9まで10コOK）"/>
          <p:cNvSpPr txBox="1"/>
          <p:nvPr>
            <p:ph type="title"/>
          </p:nvPr>
        </p:nvSpPr>
        <p:spPr>
          <a:xfrm>
            <a:off x="293951" y="2611966"/>
            <a:ext cx="8795942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ほぞん（0〜9まで10コOK）</a:t>
            </a:r>
          </a:p>
        </p:txBody>
      </p:sp>
      <p:pic>
        <p:nvPicPr>
          <p:cNvPr id="104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1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055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5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1374" y="7151312"/>
            <a:ext cx="2629301" cy="2462654"/>
          </a:xfrm>
          <a:prstGeom prst="rect">
            <a:avLst/>
          </a:prstGeom>
          <a:ln w="12700">
            <a:miter lim="400000"/>
          </a:ln>
        </p:spPr>
      </p:pic>
      <p:sp>
        <p:nvSpPr>
          <p:cNvPr id="1058" name="オリジナルゲームマシン…"/>
          <p:cNvSpPr txBox="1"/>
          <p:nvPr>
            <p:ph type="title"/>
          </p:nvPr>
        </p:nvSpPr>
        <p:spPr>
          <a:xfrm>
            <a:off x="132159" y="5954183"/>
            <a:ext cx="12740482" cy="3092451"/>
          </a:xfrm>
          <a:prstGeom prst="rect">
            <a:avLst/>
          </a:prstGeom>
        </p:spPr>
        <p:txBody>
          <a:bodyPr/>
          <a:lstStyle/>
          <a:p>
            <a:pPr/>
            <a:r>
              <a:t>オリジナルゲームマシン</a:t>
            </a:r>
          </a:p>
          <a:p>
            <a:pPr/>
            <a:r>
              <a:t>できた！</a:t>
            </a:r>
          </a:p>
        </p:txBody>
      </p:sp>
      <p:pic>
        <p:nvPicPr>
          <p:cNvPr id="105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rcRect l="39861" t="39705" r="6234" b="4603"/>
          <a:stretch>
            <a:fillRect/>
          </a:stretch>
        </p:blipFill>
        <p:spPr>
          <a:xfrm>
            <a:off x="2997200" y="595270"/>
            <a:ext cx="7010202" cy="4749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rcRect l="0" t="22936" r="0" b="0"/>
          <a:stretch>
            <a:fillRect/>
          </a:stretch>
        </p:blipFill>
        <p:spPr>
          <a:xfrm>
            <a:off x="5499490" y="5662610"/>
            <a:ext cx="7276717" cy="3112272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https://www.playstation.com/ja-jp/ps-vr2/ps-vr2-tech-specs/"/>
          <p:cNvSpPr txBox="1"/>
          <p:nvPr/>
        </p:nvSpPr>
        <p:spPr>
          <a:xfrm>
            <a:off x="4703884" y="8864600"/>
            <a:ext cx="778814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https://www.playstation.com/ja-jp/ps-vr2/ps-vr2-tech-specs/</a:t>
            </a:r>
          </a:p>
        </p:txBody>
      </p:sp>
      <p:pic>
        <p:nvPicPr>
          <p:cNvPr id="1063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6" y="2048933"/>
            <a:ext cx="10292688" cy="2607482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https://www.amazon.co.jp/dp/B0BD5NZ6C6/"/>
          <p:cNvSpPr txBox="1"/>
          <p:nvPr/>
        </p:nvSpPr>
        <p:spPr>
          <a:xfrm>
            <a:off x="2464872" y="5002186"/>
            <a:ext cx="582015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https://www.amazon.co.jp/dp/B0BD5NZ6C6/</a:t>
            </a:r>
          </a:p>
        </p:txBody>
      </p:sp>
      <p:sp>
        <p:nvSpPr>
          <p:cNvPr id="1065" name="最新ゲーム機も仕組みは一緒！"/>
          <p:cNvSpPr txBox="1"/>
          <p:nvPr/>
        </p:nvSpPr>
        <p:spPr>
          <a:xfrm>
            <a:off x="1145540" y="619404"/>
            <a:ext cx="107137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最新ゲーム機も仕組みは一緒！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社会も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社会もプログラミング</a:t>
            </a:r>
          </a:p>
        </p:txBody>
      </p:sp>
      <p:pic>
        <p:nvPicPr>
          <p:cNvPr id="10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073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07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0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ロボットもゲーム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ロボットもゲームも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08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088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089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